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303" r:id="rId6"/>
    <p:sldId id="291" r:id="rId7"/>
    <p:sldId id="263" r:id="rId8"/>
    <p:sldId id="264" r:id="rId9"/>
    <p:sldId id="266" r:id="rId10"/>
    <p:sldId id="304" r:id="rId11"/>
    <p:sldId id="268" r:id="rId12"/>
    <p:sldId id="300" r:id="rId13"/>
    <p:sldId id="271" r:id="rId14"/>
    <p:sldId id="292" r:id="rId15"/>
    <p:sldId id="308" r:id="rId16"/>
    <p:sldId id="315" r:id="rId17"/>
    <p:sldId id="299" r:id="rId18"/>
    <p:sldId id="279" r:id="rId19"/>
    <p:sldId id="280" r:id="rId20"/>
    <p:sldId id="297" r:id="rId21"/>
    <p:sldId id="306" r:id="rId22"/>
    <p:sldId id="314" r:id="rId23"/>
    <p:sldId id="305" r:id="rId24"/>
    <p:sldId id="29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7" d="100"/>
          <a:sy n="67" d="100"/>
        </p:scale>
        <p:origin x="80" y="312"/>
      </p:cViewPr>
      <p:guideLst/>
    </p:cSldViewPr>
  </p:slideViewPr>
  <p:notesTextViewPr>
    <p:cViewPr>
      <p:scale>
        <a:sx n="1" d="1"/>
        <a:sy n="1" d="1"/>
      </p:scale>
      <p:origin x="0" y="0"/>
    </p:cViewPr>
  </p:notesTextViewPr>
  <p:sorterViewPr>
    <p:cViewPr>
      <p:scale>
        <a:sx n="80" d="100"/>
        <a:sy n="80" d="100"/>
      </p:scale>
      <p:origin x="0" y="-37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hyperlink" Target="https://www.cs.utexas.edu/~EWD/transcriptions/EWD03xx/EWD340.html" TargetMode="External"/><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dirty="0"/>
              <a:t>Jonathan Bell, Adeel </a:t>
            </a:r>
            <a:r>
              <a:rPr lang="en-US" dirty="0" err="1"/>
              <a:t>Bhutta</a:t>
            </a:r>
            <a:r>
              <a:rPr lang="en-US" dirty="0"/>
              <a:t>, Ferdinand Vesely, Mitch Wand</a:t>
            </a:r>
          </a:p>
          <a:p>
            <a:pPr>
              <a:lnSpc>
                <a:spcPct val="100000"/>
              </a:lnSpc>
            </a:pPr>
            <a:r>
              <a:rPr lang="en-US"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
        <p:nvSpPr>
          <p:cNvPr id="6" name="Rectangle 5">
            <a:extLst>
              <a:ext uri="{FF2B5EF4-FFF2-40B4-BE49-F238E27FC236}">
                <a16:creationId xmlns:a16="http://schemas.microsoft.com/office/drawing/2014/main" id="{A8E77B07-B5E8-47A0-B323-01F6707C2377}"/>
              </a:ext>
            </a:extLst>
          </p:cNvPr>
          <p:cNvSpPr/>
          <p:nvPr/>
        </p:nvSpPr>
        <p:spPr>
          <a:xfrm>
            <a:off x="6752493" y="5395912"/>
            <a:ext cx="3515084" cy="13255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Update all copyright lines </a:t>
            </a:r>
            <a:r>
              <a:rPr lang="en-US" sz="2400" dirty="0">
                <a:solidFill>
                  <a:sysClr val="windowText" lastClr="000000"/>
                </a:solidFill>
                <a:sym typeface="Wingdings" panose="05000000000000000000" pitchFamily="2" charset="2"/>
              </a:rPr>
              <a:t></a:t>
            </a:r>
            <a:endParaRPr lang="en-US" sz="2400" dirty="0">
              <a:solidFill>
                <a:sysClr val="windowText" lastClr="000000"/>
              </a:solidFill>
            </a:endParaRPr>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How do we write code that people can understand?</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Depends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10</a:t>
            </a:fld>
            <a:endParaRPr lang="en-US"/>
          </a:p>
        </p:txBody>
      </p:sp>
    </p:spTree>
    <p:extLst>
      <p:ext uri="{BB962C8B-B14F-4D97-AF65-F5344CB8AC3E}">
        <p14:creationId xmlns:p14="http://schemas.microsoft.com/office/powerpoint/2010/main" val="1909338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The course will mirror the steps of the software engineering life cycle</a:t>
            </a:r>
          </a:p>
          <a:p>
            <a:pPr lvl="1"/>
            <a:r>
              <a:rPr lang="en-US" dirty="0"/>
              <a:t>starting with requirements, through testing and deployment</a:t>
            </a:r>
          </a:p>
          <a:p>
            <a:pPr lvl="1"/>
            <a:r>
              <a:rPr lang="en-US" dirty="0"/>
              <a:t>we will move some material forward to make sure that you have the learning you need when you need it</a:t>
            </a:r>
          </a:p>
          <a:p>
            <a:pPr lvl="1"/>
            <a:r>
              <a:rPr lang="en-US" dirty="0"/>
              <a:t>Will start with several individual homework assignments</a:t>
            </a:r>
          </a:p>
          <a:p>
            <a:pPr lvl="1"/>
            <a:r>
              <a:rPr lang="en-US" dirty="0"/>
              <a:t>Then a group project, done in teams of about 4 people</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extLst>
      <p:ext uri="{BB962C8B-B14F-4D97-AF65-F5344CB8AC3E}">
        <p14:creationId xmlns:p14="http://schemas.microsoft.com/office/powerpoint/2010/main" val="116515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Visual Studio Code as our IDE</a:t>
            </a:r>
          </a:p>
          <a:p>
            <a:pPr lvl="1"/>
            <a:r>
              <a:rPr lang="en-US" dirty="0"/>
              <a:t>REACT for web pages</a:t>
            </a:r>
          </a:p>
          <a:p>
            <a:pPr lvl="1"/>
            <a:r>
              <a:rPr lang="en-US" dirty="0"/>
              <a:t>Also git, and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fontScale="92500"/>
          </a:bodyPr>
          <a:lstStyle/>
          <a:p>
            <a:r>
              <a:rPr lang="en-US" dirty="0"/>
              <a:t>Our goal is to provide a productive learning environment to both remote and on-the-ground students</a:t>
            </a:r>
          </a:p>
          <a:p>
            <a:r>
              <a:rPr lang="en-US" dirty="0"/>
              <a:t>100% attendance is expected for both on-the-ground and remote sections</a:t>
            </a:r>
          </a:p>
          <a:p>
            <a:r>
              <a:rPr lang="en-US" dirty="0"/>
              <a:t>Classes will include both lectures and in-class activities.</a:t>
            </a:r>
          </a:p>
          <a:p>
            <a:r>
              <a:rPr lang="en-US" dirty="0"/>
              <a:t>Be sure to bring your laptop</a:t>
            </a:r>
          </a:p>
          <a:p>
            <a:r>
              <a:rPr lang="en-US" dirty="0"/>
              <a:t>Weekly slides will be posted in advance, so be prepared to ask and answer questions about the material.</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In-Class Exercises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often be in-class exercises to give you practice with the technologies we will use.</a:t>
            </a:r>
          </a:p>
          <a:p>
            <a:r>
              <a:rPr lang="en-US" dirty="0"/>
              <a:t>In addition, there will be tutorials posted on the web.</a:t>
            </a:r>
          </a:p>
          <a:p>
            <a:r>
              <a:rPr lang="en-US" dirty="0"/>
              <a:t>Typically, will consist of structured steps that will guide you through a typical task</a:t>
            </a:r>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3BC58-147E-4C33-ABC8-E44860A8D44C}"/>
              </a:ext>
            </a:extLst>
          </p:cNvPr>
          <p:cNvSpPr>
            <a:spLocks noGrp="1"/>
          </p:cNvSpPr>
          <p:nvPr>
            <p:ph type="title"/>
          </p:nvPr>
        </p:nvSpPr>
        <p:spPr/>
        <p:txBody>
          <a:bodyPr/>
          <a:lstStyle/>
          <a:p>
            <a:r>
              <a:rPr lang="en-US" dirty="0"/>
              <a:t>Course Mechanics (Wand section)</a:t>
            </a:r>
          </a:p>
        </p:txBody>
      </p:sp>
      <p:sp>
        <p:nvSpPr>
          <p:cNvPr id="3" name="Content Placeholder 2">
            <a:extLst>
              <a:ext uri="{FF2B5EF4-FFF2-40B4-BE49-F238E27FC236}">
                <a16:creationId xmlns:a16="http://schemas.microsoft.com/office/drawing/2014/main" id="{4A81A559-D5FA-4958-B67B-8BD65B95EA62}"/>
              </a:ext>
            </a:extLst>
          </p:cNvPr>
          <p:cNvSpPr>
            <a:spLocks noGrp="1"/>
          </p:cNvSpPr>
          <p:nvPr>
            <p:ph idx="1"/>
          </p:nvPr>
        </p:nvSpPr>
        <p:spPr/>
        <p:txBody>
          <a:bodyPr/>
          <a:lstStyle/>
          <a:p>
            <a:r>
              <a:rPr lang="en-US" dirty="0"/>
              <a:t>Professor Wand’s section will be remote-only.</a:t>
            </a:r>
          </a:p>
          <a:p>
            <a:r>
              <a:rPr lang="en-US" dirty="0"/>
              <a:t>Students in this section will be expected to leave their cameras ON for the duration of the class.</a:t>
            </a:r>
          </a:p>
          <a:p>
            <a:r>
              <a:rPr lang="en-US" dirty="0"/>
              <a:t>Students in this section will be expected to read the slides before coming to class.</a:t>
            </a:r>
          </a:p>
          <a:p>
            <a:r>
              <a:rPr lang="en-US" dirty="0"/>
              <a:t>Students in this section will be expected to come to class prepared with two questions to ask about the week’s material.</a:t>
            </a:r>
          </a:p>
          <a:p>
            <a:pPr marL="457200" lvl="1" indent="0">
              <a:buNone/>
            </a:pPr>
            <a:endParaRPr lang="en-US" dirty="0"/>
          </a:p>
        </p:txBody>
      </p:sp>
      <p:sp>
        <p:nvSpPr>
          <p:cNvPr id="4" name="Slide Number Placeholder 3">
            <a:extLst>
              <a:ext uri="{FF2B5EF4-FFF2-40B4-BE49-F238E27FC236}">
                <a16:creationId xmlns:a16="http://schemas.microsoft.com/office/drawing/2014/main" id="{A29515F2-6F31-4A55-9336-BC1517625734}"/>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1512994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four homework assignments due during the first half of the term, plus a final project that will be due at the end of the term.</a:t>
            </a:r>
          </a:p>
          <a:p>
            <a:r>
              <a:rPr lang="en-US" dirty="0"/>
              <a:t>You will complete the assignments individually, and the project in a group of 4 or 5.</a:t>
            </a:r>
          </a:p>
          <a:p>
            <a:r>
              <a:rPr lang="en-US" dirty="0"/>
              <a:t>The overall grading breakdown is:</a:t>
            </a:r>
          </a:p>
          <a:p>
            <a:pPr lvl="1"/>
            <a:r>
              <a:rPr lang="en-US" dirty="0"/>
              <a:t>35% Homeworks</a:t>
            </a:r>
          </a:p>
          <a:p>
            <a:pPr lvl="1"/>
            <a:r>
              <a:rPr lang="en-US" dirty="0"/>
              <a:t>35% Team Project</a:t>
            </a:r>
          </a:p>
          <a:p>
            <a:pPr lvl="1"/>
            <a:r>
              <a:rPr lang="en-US" dirty="0"/>
              <a:t>10% Quizzes and in-class activities</a:t>
            </a:r>
          </a:p>
          <a:p>
            <a:pPr lvl="1"/>
            <a:r>
              <a:rPr lang="en-US" dirty="0"/>
              <a:t>20%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17</a:t>
            </a:fld>
            <a:endParaRPr lang="en-US"/>
          </a:p>
        </p:txBody>
      </p:sp>
    </p:spTree>
    <p:extLst>
      <p:ext uri="{BB962C8B-B14F-4D97-AF65-F5344CB8AC3E}">
        <p14:creationId xmlns:p14="http://schemas.microsoft.com/office/powerpoint/2010/main" val="3191866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a:t>
            </a:r>
            <a:r>
              <a:rPr lang="en-US" dirty="0">
                <a:solidFill>
                  <a:srgbClr val="FF0000"/>
                </a:solidFill>
              </a:rPr>
              <a:t>not</a:t>
            </a:r>
            <a:r>
              <a:rPr lang="en-US" dirty="0"/>
              <a:t> post on Piazza or email your TA or instructor </a:t>
            </a:r>
          </a:p>
          <a:p>
            <a:pPr lvl="2"/>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early.</a:t>
            </a:r>
          </a:p>
          <a:p>
            <a:pPr lvl="1"/>
            <a:r>
              <a:rPr lang="en-US" dirty="0"/>
              <a:t>If you have an accommodation from Disability Services, you must request it for each assignment.</a:t>
            </a:r>
          </a:p>
        </p:txBody>
      </p:sp>
      <p:sp>
        <p:nvSpPr>
          <p:cNvPr id="259"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2" name="Content Placeholder 11">
            <a:extLst>
              <a:ext uri="{FF2B5EF4-FFF2-40B4-BE49-F238E27FC236}">
                <a16:creationId xmlns:a16="http://schemas.microsoft.com/office/drawing/2014/main" id="{3DB4E3D8-144E-46A9-87CA-BAA8820EA13A}"/>
              </a:ext>
            </a:extLst>
          </p:cNvPr>
          <p:cNvSpPr>
            <a:spLocks noGrp="1"/>
          </p:cNvSpPr>
          <p:nvPr>
            <p:ph idx="1"/>
          </p:nvPr>
        </p:nvSpPr>
        <p:spPr/>
        <p:txBody>
          <a:bodyPr/>
          <a:lstStyle/>
          <a:p>
            <a:endParaRPr lang="en-US"/>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2"/>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808186"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John </a:t>
            </a:r>
            <a:r>
              <a:rPr lang="en-US" sz="2625" dirty="0" err="1">
                <a:latin typeface="Calibri" panose="020F0502020204030204" pitchFamily="34" charset="0"/>
                <a:cs typeface="Calibri" panose="020F0502020204030204" pitchFamily="34" charset="0"/>
              </a:rPr>
              <a:t>Boyland</a:t>
            </a:r>
            <a:endParaRPr lang="en-US" sz="2625" dirty="0">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7AE6A8A0-9809-498E-A012-940833AD0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73" r="15060"/>
          <a:stretch/>
        </p:blipFill>
        <p:spPr bwMode="auto">
          <a:xfrm>
            <a:off x="4322998" y="1961620"/>
            <a:ext cx="2968549" cy="2968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36F06EAC-AD07-4E62-A4C9-0BCB2A62EF72}"/>
              </a:ext>
            </a:extLst>
          </p:cNvPr>
          <p:cNvSpPr/>
          <p:nvPr/>
        </p:nvSpPr>
        <p:spPr>
          <a:xfrm>
            <a:off x="7624689" y="647114"/>
            <a:ext cx="3086019" cy="13255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Need New Pix</a:t>
            </a:r>
          </a:p>
        </p:txBody>
      </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20</a:t>
            </a:fld>
            <a:endParaRPr lang="en-US"/>
          </a:p>
        </p:txBody>
      </p:sp>
    </p:spTree>
    <p:extLst>
      <p:ext uri="{BB962C8B-B14F-4D97-AF65-F5344CB8AC3E}">
        <p14:creationId xmlns:p14="http://schemas.microsoft.com/office/powerpoint/2010/main" val="4223183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1665633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199" y="1500160"/>
            <a:ext cx="10515599" cy="4351338"/>
          </a:xfrm>
        </p:spPr>
        <p:txBody>
          <a:bodyPr>
            <a:normAutofit/>
          </a:bodyPr>
          <a:lstStyle/>
          <a:p>
            <a:r>
              <a:rPr lang="en-US" dirty="0"/>
              <a:t>Course web page (https://neu-se.github.io/CS4530-CS5500-Spring-2022)</a:t>
            </a:r>
          </a:p>
          <a:p>
            <a:r>
              <a:rPr lang="en-US" dirty="0"/>
              <a:t>Canvas</a:t>
            </a:r>
          </a:p>
          <a:p>
            <a:pPr lvl="1"/>
            <a:r>
              <a:rPr lang="en-US" dirty="0"/>
              <a:t>Canvas and the course web site will mirror each other.</a:t>
            </a:r>
          </a:p>
          <a:p>
            <a:pPr lvl="1"/>
            <a:r>
              <a:rPr lang="en-US" dirty="0"/>
              <a:t>Assignments, important notices, etc., will appear in both places.</a:t>
            </a:r>
          </a:p>
          <a:p>
            <a:r>
              <a:rPr lang="en-US" dirty="0"/>
              <a:t>Piazza (see Canvas for link)</a:t>
            </a:r>
          </a:p>
          <a:p>
            <a:pPr lvl="1"/>
            <a:r>
              <a:rPr lang="en-US" dirty="0"/>
              <a:t>for questions about assignments, etc.</a:t>
            </a:r>
          </a:p>
          <a:p>
            <a:r>
              <a:rPr lang="en-US" dirty="0"/>
              <a:t>Slack (for Prof. Wand’s section only)</a:t>
            </a:r>
          </a:p>
          <a:p>
            <a:pPr lvl="1"/>
            <a:r>
              <a:rPr lang="en-US" dirty="0"/>
              <a:t>For communication when we are in Zoom breakout rooms.</a:t>
            </a:r>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28559176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a:p>
        </p:txBody>
      </p:sp>
    </p:spTree>
    <p:extLst>
      <p:ext uri="{BB962C8B-B14F-4D97-AF65-F5344CB8AC3E}">
        <p14:creationId xmlns:p14="http://schemas.microsoft.com/office/powerpoint/2010/main" val="2798469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software-engineering life cycle.</a:t>
            </a:r>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B0250046-FB39-44C1-9C66-9EA577E06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997" y="1689116"/>
            <a:ext cx="2009775" cy="2009775"/>
          </a:xfrm>
          <a:prstGeom prst="rect">
            <a:avLst/>
          </a:prstGeom>
          <a:noFill/>
          <a:extLst>
            <a:ext uri="{909E8E84-426E-40DD-AFC4-6F175D3DCCD1}">
              <a14:hiddenFill xmlns:a14="http://schemas.microsoft.com/office/drawing/2010/main">
                <a:solidFill>
                  <a:srgbClr val="FFFFFF"/>
                </a:solidFill>
              </a14:hiddenFill>
            </a:ext>
          </a:extLst>
        </p:spPr>
      </p:pic>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a:xfrm>
            <a:off x="8385517" y="6356350"/>
            <a:ext cx="2743200" cy="365125"/>
          </a:xfrm>
        </p:spPr>
        <p:txBody>
          <a:bodyPr/>
          <a:lstStyle/>
          <a:p>
            <a:fld id="{86CB4B4D-7CA3-9044-876B-883B54F8677D}" type="slidenum">
              <a:rPr lang="en-US" smtClean="0"/>
              <a:pPr/>
              <a:t>3</a:t>
            </a:fld>
            <a:endParaRPr lang="en-US"/>
          </a:p>
        </p:txBody>
      </p:sp>
      <p:pic>
        <p:nvPicPr>
          <p:cNvPr id="171" name="Satyajit Gokhale.jpg" descr="Satyajit Gokhale.jpg"/>
          <p:cNvPicPr>
            <a:picLocks noChangeAspect="1"/>
          </p:cNvPicPr>
          <p:nvPr/>
        </p:nvPicPr>
        <p:blipFill>
          <a:blip r:embed="rId3"/>
          <a:srcRect/>
          <a:stretch>
            <a:fillRect/>
          </a:stretch>
        </p:blipFill>
        <p:spPr>
          <a:xfrm>
            <a:off x="547104" y="4426827"/>
            <a:ext cx="2036615" cy="2011183"/>
          </a:xfrm>
          <a:prstGeom prst="rect">
            <a:avLst/>
          </a:prstGeom>
          <a:ln w="12700">
            <a:miter lim="400000"/>
          </a:ln>
        </p:spPr>
      </p:pic>
      <p:sp>
        <p:nvSpPr>
          <p:cNvPr id="174" name="Alexi Turcotte"/>
          <p:cNvSpPr txBox="1"/>
          <p:nvPr/>
        </p:nvSpPr>
        <p:spPr>
          <a:xfrm>
            <a:off x="840277" y="3898296"/>
            <a:ext cx="12872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a:t>Joseph Burns</a:t>
            </a:r>
            <a:endParaRPr dirty="0"/>
          </a:p>
        </p:txBody>
      </p:sp>
      <p:sp>
        <p:nvSpPr>
          <p:cNvPr id="176" name="Magnus Frennberg"/>
          <p:cNvSpPr txBox="1"/>
          <p:nvPr/>
        </p:nvSpPr>
        <p:spPr>
          <a:xfrm>
            <a:off x="2891468" y="6500713"/>
            <a:ext cx="122924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err="1"/>
              <a:t>Guneet</a:t>
            </a:r>
            <a:r>
              <a:rPr lang="en-US" dirty="0"/>
              <a:t> Kaur</a:t>
            </a:r>
            <a:endParaRPr dirty="0"/>
          </a:p>
        </p:txBody>
      </p:sp>
      <p:sp>
        <p:nvSpPr>
          <p:cNvPr id="177" name="Jake Feinbaum"/>
          <p:cNvSpPr txBox="1"/>
          <p:nvPr/>
        </p:nvSpPr>
        <p:spPr>
          <a:xfrm>
            <a:off x="8139375" y="3898295"/>
            <a:ext cx="7752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err="1"/>
              <a:t>Eiki</a:t>
            </a:r>
            <a:r>
              <a:rPr lang="en-US" dirty="0"/>
              <a:t> Kan</a:t>
            </a:r>
            <a:endParaRPr dirty="0"/>
          </a:p>
        </p:txBody>
      </p:sp>
      <p:sp>
        <p:nvSpPr>
          <p:cNvPr id="178" name="Satyajit Gokhale"/>
          <p:cNvSpPr txBox="1"/>
          <p:nvPr/>
        </p:nvSpPr>
        <p:spPr>
          <a:xfrm>
            <a:off x="719117" y="6500713"/>
            <a:ext cx="156376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Satyajit Gokhale</a:t>
            </a:r>
          </a:p>
        </p:txBody>
      </p:sp>
      <p:sp>
        <p:nvSpPr>
          <p:cNvPr id="179" name="Rajath Kashyap"/>
          <p:cNvSpPr txBox="1"/>
          <p:nvPr/>
        </p:nvSpPr>
        <p:spPr>
          <a:xfrm>
            <a:off x="3161619" y="3898296"/>
            <a:ext cx="179472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lang="en-US" dirty="0"/>
              <a:t>Michael </a:t>
            </a:r>
            <a:r>
              <a:rPr lang="en-US" dirty="0" err="1"/>
              <a:t>Davinroy</a:t>
            </a:r>
            <a:endParaRPr dirty="0"/>
          </a:p>
        </p:txBody>
      </p:sp>
      <p:pic>
        <p:nvPicPr>
          <p:cNvPr id="1030" name="Picture 6">
            <a:extLst>
              <a:ext uri="{FF2B5EF4-FFF2-40B4-BE49-F238E27FC236}">
                <a16:creationId xmlns:a16="http://schemas.microsoft.com/office/drawing/2014/main" id="{F8425C0B-2B85-474F-ABCD-952B493ED4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54" y="1760242"/>
            <a:ext cx="2000250" cy="20097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F50BF2F-9C2D-4AEA-97F0-CD7EFFC858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759" y="1706648"/>
            <a:ext cx="2063369" cy="20633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57C1C489-93EA-4F5B-92C2-97068C573E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811" y="1754613"/>
            <a:ext cx="1990340" cy="199706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9B5F7F39-5AA8-43AD-98B0-2C81171ED1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6566" y="4426827"/>
            <a:ext cx="2009775" cy="2009775"/>
          </a:xfrm>
          <a:prstGeom prst="rect">
            <a:avLst/>
          </a:prstGeom>
          <a:noFill/>
          <a:extLst>
            <a:ext uri="{909E8E84-426E-40DD-AFC4-6F175D3DCCD1}">
              <a14:hiddenFill xmlns:a14="http://schemas.microsoft.com/office/drawing/2010/main">
                <a:solidFill>
                  <a:srgbClr val="FFFFFF"/>
                </a:solidFill>
              </a14:hiddenFill>
            </a:ext>
          </a:extLst>
        </p:spPr>
      </p:pic>
      <p:sp>
        <p:nvSpPr>
          <p:cNvPr id="30" name="Weijie (Ben) Deng">
            <a:extLst>
              <a:ext uri="{FF2B5EF4-FFF2-40B4-BE49-F238E27FC236}">
                <a16:creationId xmlns:a16="http://schemas.microsoft.com/office/drawing/2014/main" id="{EDFAFCE9-4ACD-420B-9E71-44A8B9C66CB0}"/>
              </a:ext>
            </a:extLst>
          </p:cNvPr>
          <p:cNvSpPr txBox="1"/>
          <p:nvPr/>
        </p:nvSpPr>
        <p:spPr>
          <a:xfrm>
            <a:off x="5716123" y="3898295"/>
            <a:ext cx="106663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err="1"/>
              <a:t>Yuting</a:t>
            </a:r>
            <a:r>
              <a:rPr lang="en-US" dirty="0"/>
              <a:t> Gan</a:t>
            </a:r>
            <a:endParaRPr dirty="0"/>
          </a:p>
        </p:txBody>
      </p:sp>
      <p:sp>
        <p:nvSpPr>
          <p:cNvPr id="31" name="Weijie (Ben) Deng">
            <a:extLst>
              <a:ext uri="{FF2B5EF4-FFF2-40B4-BE49-F238E27FC236}">
                <a16:creationId xmlns:a16="http://schemas.microsoft.com/office/drawing/2014/main" id="{3581BE53-57AD-4437-99F9-B899981228FE}"/>
              </a:ext>
            </a:extLst>
          </p:cNvPr>
          <p:cNvSpPr txBox="1"/>
          <p:nvPr/>
        </p:nvSpPr>
        <p:spPr>
          <a:xfrm>
            <a:off x="5562680" y="6500713"/>
            <a:ext cx="1245149"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a:t>Ben Schultze</a:t>
            </a:r>
            <a:endParaRPr dirty="0"/>
          </a:p>
        </p:txBody>
      </p:sp>
      <p:pic>
        <p:nvPicPr>
          <p:cNvPr id="5" name="Picture 4">
            <a:extLst>
              <a:ext uri="{FF2B5EF4-FFF2-40B4-BE49-F238E27FC236}">
                <a16:creationId xmlns:a16="http://schemas.microsoft.com/office/drawing/2014/main" id="{3F19322F-C786-4D32-B4C9-6739D4C067E6}"/>
              </a:ext>
            </a:extLst>
          </p:cNvPr>
          <p:cNvPicPr>
            <a:picLocks noChangeAspect="1"/>
          </p:cNvPicPr>
          <p:nvPr/>
        </p:nvPicPr>
        <p:blipFill rotWithShape="1">
          <a:blip r:embed="rId8">
            <a:extLst>
              <a:ext uri="{28A0092B-C50C-407E-A947-70E740481C1C}">
                <a14:useLocalDpi xmlns:a14="http://schemas.microsoft.com/office/drawing/2010/main" val="0"/>
              </a:ext>
            </a:extLst>
          </a:blip>
          <a:srcRect l="19025" t="8228" r="6690" b="32674"/>
          <a:stretch/>
        </p:blipFill>
        <p:spPr>
          <a:xfrm>
            <a:off x="5356383" y="4426827"/>
            <a:ext cx="1887552" cy="2002230"/>
          </a:xfrm>
          <a:prstGeom prst="rect">
            <a:avLst/>
          </a:prstGeom>
        </p:spPr>
      </p:pic>
      <p:pic>
        <p:nvPicPr>
          <p:cNvPr id="4" name="Picture 3">
            <a:extLst>
              <a:ext uri="{FF2B5EF4-FFF2-40B4-BE49-F238E27FC236}">
                <a16:creationId xmlns:a16="http://schemas.microsoft.com/office/drawing/2014/main" id="{C253E4C4-061A-40E3-8B8F-1FCEE5FEF1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06711" y="4426827"/>
            <a:ext cx="2036615" cy="2036615"/>
          </a:xfrm>
          <a:prstGeom prst="rect">
            <a:avLst/>
          </a:prstGeom>
        </p:spPr>
      </p:pic>
      <p:sp>
        <p:nvSpPr>
          <p:cNvPr id="20" name="Weijie (Ben) Deng">
            <a:extLst>
              <a:ext uri="{FF2B5EF4-FFF2-40B4-BE49-F238E27FC236}">
                <a16:creationId xmlns:a16="http://schemas.microsoft.com/office/drawing/2014/main" id="{909DEB5E-6566-4619-A192-809F53977DC2}"/>
              </a:ext>
            </a:extLst>
          </p:cNvPr>
          <p:cNvSpPr txBox="1"/>
          <p:nvPr/>
        </p:nvSpPr>
        <p:spPr>
          <a:xfrm>
            <a:off x="7811141" y="6524646"/>
            <a:ext cx="1627753"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lang="en-US" dirty="0"/>
              <a:t>Sagar Madhu </a:t>
            </a:r>
            <a:r>
              <a:rPr lang="en-US" dirty="0" err="1"/>
              <a:t>Ayi</a:t>
            </a:r>
            <a:endParaRPr dirty="0"/>
          </a:p>
        </p:txBody>
      </p:sp>
      <p:sp>
        <p:nvSpPr>
          <p:cNvPr id="21" name="Rectangle 20">
            <a:extLst>
              <a:ext uri="{FF2B5EF4-FFF2-40B4-BE49-F238E27FC236}">
                <a16:creationId xmlns:a16="http://schemas.microsoft.com/office/drawing/2014/main" id="{9AF1D90E-714B-41CE-AD94-6BC295FB9A11}"/>
              </a:ext>
            </a:extLst>
          </p:cNvPr>
          <p:cNvSpPr/>
          <p:nvPr/>
        </p:nvSpPr>
        <p:spPr>
          <a:xfrm>
            <a:off x="7624689" y="647114"/>
            <a:ext cx="3086019" cy="132556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Need New Pix</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Software Engineering refers to the tools and processes that we use to </a:t>
            </a:r>
          </a:p>
          <a:p>
            <a:pPr lvl="1"/>
            <a:r>
              <a:rPr lang="en-US" dirty="0"/>
              <a:t>design, </a:t>
            </a:r>
          </a:p>
          <a:p>
            <a:pPr lvl="1"/>
            <a:r>
              <a:rPr lang="en-US" dirty="0"/>
              <a:t>construct, and</a:t>
            </a:r>
          </a:p>
          <a:p>
            <a:pPr lvl="1"/>
            <a:r>
              <a:rPr lang="en-US" dirty="0"/>
              <a:t> maintain programs </a:t>
            </a:r>
          </a:p>
          <a:p>
            <a:pPr lvl="1"/>
            <a:r>
              <a:rPr lang="en-US" dirty="0"/>
              <a:t>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5</a:t>
            </a:fld>
            <a:endParaRPr lang="en-US"/>
          </a:p>
        </p:txBody>
      </p:sp>
    </p:spTree>
    <p:extLst>
      <p:ext uri="{BB962C8B-B14F-4D97-AF65-F5344CB8AC3E}">
        <p14:creationId xmlns:p14="http://schemas.microsoft.com/office/powerpoint/2010/main" val="1713482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right thing?</a:t>
            </a:r>
          </a:p>
          <a:p>
            <a:pPr lvl="1"/>
            <a:r>
              <a:rPr lang="en-US" dirty="0"/>
              <a:t>how to make sure you've built the thing right?</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spTree>
    <p:extLst>
      <p:ext uri="{BB962C8B-B14F-4D97-AF65-F5344CB8AC3E}">
        <p14:creationId xmlns:p14="http://schemas.microsoft.com/office/powerpoint/2010/main" val="1789365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oftware Engineering as a Discipline c. 1969"/>
          <p:cNvSpPr txBox="1">
            <a:spLocks noGrp="1"/>
          </p:cNvSpPr>
          <p:nvPr>
            <p:ph type="title"/>
          </p:nvPr>
        </p:nvSpPr>
        <p:spPr>
          <a:prstGeom prst="rect">
            <a:avLst/>
          </a:prstGeom>
        </p:spPr>
        <p:txBody>
          <a:bodyPr/>
          <a:lstStyle/>
          <a:p>
            <a:r>
              <a:rPr dirty="0"/>
              <a:t>Software Engineering </a:t>
            </a:r>
            <a:br>
              <a:rPr lang="en-US" dirty="0"/>
            </a:br>
            <a:r>
              <a:rPr lang="en-US" dirty="0"/>
              <a:t>Origins: </a:t>
            </a:r>
            <a:r>
              <a:rPr dirty="0"/>
              <a:t>196</a:t>
            </a:r>
            <a:r>
              <a:rPr lang="en-US" dirty="0"/>
              <a:t>0’s</a:t>
            </a:r>
            <a:endParaRPr dirty="0"/>
          </a:p>
        </p:txBody>
      </p:sp>
      <p:grpSp>
        <p:nvGrpSpPr>
          <p:cNvPr id="196" name="Image"/>
          <p:cNvGrpSpPr/>
          <p:nvPr/>
        </p:nvGrpSpPr>
        <p:grpSpPr>
          <a:xfrm>
            <a:off x="6256116" y="1453279"/>
            <a:ext cx="2527301" cy="3702051"/>
            <a:chOff x="0" y="0"/>
            <a:chExt cx="5054600" cy="7404100"/>
          </a:xfrm>
        </p:grpSpPr>
        <p:pic>
          <p:nvPicPr>
            <p:cNvPr id="195" name="Image" descr="Image"/>
            <p:cNvPicPr>
              <a:picLocks noChangeAspect="1"/>
            </p:cNvPicPr>
            <p:nvPr/>
          </p:nvPicPr>
          <p:blipFill>
            <a:blip r:embed="rId2"/>
            <a:stretch>
              <a:fillRect/>
            </a:stretch>
          </p:blipFill>
          <p:spPr>
            <a:xfrm>
              <a:off x="127000" y="88900"/>
              <a:ext cx="4800600" cy="7073900"/>
            </a:xfrm>
            <a:prstGeom prst="rect">
              <a:avLst/>
            </a:prstGeom>
            <a:ln>
              <a:noFill/>
            </a:ln>
            <a:effectLst/>
          </p:spPr>
        </p:pic>
        <p:pic>
          <p:nvPicPr>
            <p:cNvPr id="194" name="Image" descr="Image"/>
            <p:cNvPicPr>
              <a:picLocks/>
            </p:cNvPicPr>
            <p:nvPr/>
          </p:nvPicPr>
          <p:blipFill>
            <a:blip r:embed="rId3"/>
            <a:stretch>
              <a:fillRect/>
            </a:stretch>
          </p:blipFill>
          <p:spPr>
            <a:xfrm>
              <a:off x="0" y="0"/>
              <a:ext cx="5054600" cy="7404100"/>
            </a:xfrm>
            <a:prstGeom prst="rect">
              <a:avLst/>
            </a:prstGeom>
            <a:effectLst/>
          </p:spPr>
        </p:pic>
      </p:grpSp>
      <p:sp>
        <p:nvSpPr>
          <p:cNvPr id="197" name="Software was very inefficient…"/>
          <p:cNvSpPr txBox="1"/>
          <p:nvPr/>
        </p:nvSpPr>
        <p:spPr>
          <a:xfrm>
            <a:off x="576081" y="1624729"/>
            <a:ext cx="5450391" cy="32829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marL="76200" indent="-76200" defTabSz="228600">
              <a:buSzPct val="123000"/>
              <a:buFontTx/>
              <a:buChar char="•"/>
              <a:defRPr sz="3000">
                <a:solidFill>
                  <a:srgbClr val="000000"/>
                </a:solidFill>
                <a:latin typeface="Helvetica"/>
                <a:ea typeface="Helvetica"/>
                <a:cs typeface="Helvetica"/>
                <a:sym typeface="Helvetica"/>
              </a:defRPr>
            </a:pPr>
            <a:r>
              <a:rPr lang="en-US" dirty="0"/>
              <a:t>Projects were unmanageable and code difficult to maintain</a:t>
            </a:r>
          </a:p>
          <a:p>
            <a:pPr marL="76200" indent="-76200" defTabSz="228600">
              <a:buSzPct val="123000"/>
              <a:buChar char="•"/>
              <a:defRPr sz="3000">
                <a:solidFill>
                  <a:srgbClr val="000000"/>
                </a:solidFill>
                <a:latin typeface="Helvetica"/>
                <a:ea typeface="Helvetica"/>
                <a:cs typeface="Helvetica"/>
                <a:sym typeface="Helvetica"/>
              </a:defRPr>
            </a:pPr>
            <a:r>
              <a:rPr dirty="0"/>
              <a:t>Software was of low quality</a:t>
            </a:r>
            <a:endParaRPr lang="en-US" dirty="0"/>
          </a:p>
          <a:p>
            <a:pPr marL="76200" indent="-76200" defTabSz="228600">
              <a:buSzPct val="123000"/>
              <a:buFontTx/>
              <a:buChar char="•"/>
              <a:defRPr sz="3000">
                <a:solidFill>
                  <a:srgbClr val="000000"/>
                </a:solidFill>
                <a:latin typeface="Helvetica"/>
                <a:ea typeface="Helvetica"/>
                <a:cs typeface="Helvetica"/>
                <a:sym typeface="Helvetica"/>
              </a:defRPr>
            </a:pPr>
            <a:r>
              <a:rPr lang="en-US" dirty="0"/>
              <a:t>Software was very inefficient</a:t>
            </a:r>
            <a:endParaRPr dirty="0"/>
          </a:p>
          <a:p>
            <a:pPr marL="76200" indent="-76200" defTabSz="228600">
              <a:buSzPct val="123000"/>
              <a:buChar char="•"/>
              <a:defRPr sz="3000">
                <a:solidFill>
                  <a:srgbClr val="000000"/>
                </a:solidFill>
                <a:latin typeface="Helvetica"/>
                <a:ea typeface="Helvetica"/>
                <a:cs typeface="Helvetica"/>
                <a:sym typeface="Helvetica"/>
              </a:defRPr>
            </a:pPr>
            <a:r>
              <a:rPr dirty="0"/>
              <a:t>Software often did not meet requirements</a:t>
            </a:r>
          </a:p>
          <a:p>
            <a:pPr marL="76200" indent="-76200" defTabSz="228600">
              <a:buSzPct val="123000"/>
              <a:buChar char="•"/>
              <a:defRPr sz="3000">
                <a:solidFill>
                  <a:srgbClr val="000000"/>
                </a:solidFill>
                <a:latin typeface="Helvetica"/>
                <a:ea typeface="Helvetica"/>
                <a:cs typeface="Helvetica"/>
                <a:sym typeface="Helvetica"/>
              </a:defRPr>
            </a:pPr>
            <a:r>
              <a:rPr dirty="0"/>
              <a:t>Software was never delivered</a:t>
            </a:r>
          </a:p>
        </p:txBody>
      </p:sp>
      <p:pic>
        <p:nvPicPr>
          <p:cNvPr id="198" name="Image" descr="Image"/>
          <p:cNvPicPr>
            <a:picLocks noChangeAspect="1"/>
          </p:cNvPicPr>
          <p:nvPr/>
        </p:nvPicPr>
        <p:blipFill>
          <a:blip r:embed="rId4"/>
          <a:stretch>
            <a:fillRect/>
          </a:stretch>
        </p:blipFill>
        <p:spPr>
          <a:xfrm>
            <a:off x="9009994" y="1497729"/>
            <a:ext cx="3116780" cy="2119411"/>
          </a:xfrm>
          <a:prstGeom prst="rect">
            <a:avLst/>
          </a:prstGeom>
          <a:ln w="12700">
            <a:miter lim="400000"/>
          </a:ln>
        </p:spPr>
      </p:pic>
      <p:sp>
        <p:nvSpPr>
          <p:cNvPr id="199" name="A call to action: We must study how to build software"/>
          <p:cNvSpPr txBox="1"/>
          <p:nvPr/>
        </p:nvSpPr>
        <p:spPr>
          <a:xfrm>
            <a:off x="7778263" y="5455401"/>
            <a:ext cx="3380654" cy="1085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lang="en-US" sz="2800" dirty="0"/>
              <a:t>Result: a</a:t>
            </a:r>
            <a:r>
              <a:rPr sz="2800" dirty="0"/>
              <a:t> call to action: We must study </a:t>
            </a:r>
            <a:r>
              <a:rPr sz="2800" i="1" dirty="0">
                <a:sym typeface="Helvetica Neue"/>
              </a:rPr>
              <a:t>how to build 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oftware Engineering as a Discipline"/>
          <p:cNvSpPr txBox="1">
            <a:spLocks noGrp="1"/>
          </p:cNvSpPr>
          <p:nvPr>
            <p:ph type="title"/>
          </p:nvPr>
        </p:nvSpPr>
        <p:spPr>
          <a:prstGeom prst="rect">
            <a:avLst/>
          </a:prstGeom>
        </p:spPr>
        <p:txBody>
          <a:bodyPr/>
          <a:lstStyle/>
          <a:p>
            <a:r>
              <a:rPr dirty="0"/>
              <a:t>Software Engineering </a:t>
            </a:r>
            <a:r>
              <a:rPr lang="en-US" dirty="0"/>
              <a:t>is about People</a:t>
            </a:r>
            <a:endParaRPr dirty="0"/>
          </a:p>
        </p:txBody>
      </p:sp>
      <p:sp>
        <p:nvSpPr>
          <p:cNvPr id="203" name="The major cause of the software crisis is that the machines have become several orders of magnitude more powerful! To put it quite bluntly: as long as there were no machines, programming was no problem at all; when we had a few weak computers, programmin"/>
          <p:cNvSpPr txBox="1"/>
          <p:nvPr/>
        </p:nvSpPr>
        <p:spPr>
          <a:xfrm>
            <a:off x="4041122" y="2036777"/>
            <a:ext cx="5428248" cy="24819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3900" spc="-78">
                <a:solidFill>
                  <a:srgbClr val="000000"/>
                </a:solidFill>
                <a:latin typeface="Helvetica Neue Medium"/>
                <a:ea typeface="Helvetica Neue Medium"/>
                <a:cs typeface="Helvetica Neue Medium"/>
                <a:sym typeface="Helvetica Neue Medium"/>
              </a:defRPr>
            </a:lvl1pPr>
          </a:lstStyle>
          <a:p>
            <a:r>
              <a:rPr sz="1950"/>
              <a:t>The major cause of the software crisis is that the machines have become several orders of magnitude more powerful! To put it quite bluntly: as long as there were no machines, programming was no problem at all; when we had a few weak computers, programming became a mild problem, and now we have gigantic computers, programming has become an equally gigantic problem.</a:t>
            </a:r>
          </a:p>
        </p:txBody>
      </p:sp>
      <p:pic>
        <p:nvPicPr>
          <p:cNvPr id="204" name="Edsger_Wybe_Dijkstra.jpg" descr="Edsger_Wybe_Dijkstra.jpg"/>
          <p:cNvPicPr>
            <a:picLocks noChangeAspect="1"/>
          </p:cNvPicPr>
          <p:nvPr/>
        </p:nvPicPr>
        <p:blipFill>
          <a:blip r:embed="rId2"/>
          <a:stretch>
            <a:fillRect/>
          </a:stretch>
        </p:blipFill>
        <p:spPr>
          <a:xfrm>
            <a:off x="590548" y="2054969"/>
            <a:ext cx="3199930" cy="4266573"/>
          </a:xfrm>
          <a:prstGeom prst="rect">
            <a:avLst/>
          </a:prstGeom>
          <a:ln w="12700">
            <a:miter lim="400000"/>
          </a:ln>
        </p:spPr>
      </p:pic>
      <p:sp>
        <p:nvSpPr>
          <p:cNvPr id="205" name="- Edsger W. Dijkstra, in his 1972 Turing Award acceptance speech"/>
          <p:cNvSpPr txBox="1"/>
          <p:nvPr/>
        </p:nvSpPr>
        <p:spPr>
          <a:xfrm>
            <a:off x="4242316" y="4946806"/>
            <a:ext cx="5994109" cy="1036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412750">
              <a:defRPr sz="3600" b="1">
                <a:solidFill>
                  <a:srgbClr val="000000"/>
                </a:solidFill>
              </a:defRPr>
            </a:pPr>
            <a:r>
              <a:rPr dirty="0"/>
              <a:t>-</a:t>
            </a:r>
            <a:r>
              <a:rPr lang="en-US" dirty="0"/>
              <a:t>-</a:t>
            </a:r>
            <a:r>
              <a:rPr dirty="0"/>
              <a:t> </a:t>
            </a:r>
            <a:r>
              <a:rPr sz="2800" dirty="0" err="1"/>
              <a:t>Edsger</a:t>
            </a:r>
            <a:r>
              <a:rPr sz="2800" dirty="0"/>
              <a:t> W. Dijkstra, in his </a:t>
            </a:r>
            <a:r>
              <a:rPr sz="2800" u="sng" dirty="0">
                <a:hlinkClick r:id="rId3"/>
              </a:rPr>
              <a:t>Turing Award acceptance speech</a:t>
            </a:r>
            <a:r>
              <a:rPr lang="en-US" sz="2800" u="sng" dirty="0">
                <a:hlinkClick r:id="rId3"/>
              </a:rPr>
              <a:t> </a:t>
            </a:r>
            <a:r>
              <a:rPr lang="en-US" sz="2800" b="1" dirty="0">
                <a:hlinkClick r:id="rId3"/>
              </a:rPr>
              <a:t>(1972!)</a:t>
            </a:r>
            <a:endParaRPr sz="2800" b="1" dirty="0">
              <a:hlinkClick r:id="rId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lstStyle/>
          <a:p>
            <a:r>
              <a:t>Software Engineering is about People</a:t>
            </a:r>
          </a:p>
        </p:txBody>
      </p:sp>
      <p:sp>
        <p:nvSpPr>
          <p:cNvPr id="216" name="“Any fool can write code that a computer can understand. Good programmers write code that humans can understand”"/>
          <p:cNvSpPr txBox="1"/>
          <p:nvPr/>
        </p:nvSpPr>
        <p:spPr>
          <a:xfrm>
            <a:off x="336513" y="1959240"/>
            <a:ext cx="8088654" cy="2405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250"/>
              <a:t>“Any fool can write code that a computer can understand. Good programmers write code that humans can understand”</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a:t> - Martin Fowler</a:t>
            </a:r>
          </a:p>
        </p:txBody>
      </p:sp>
      <p:pic>
        <p:nvPicPr>
          <p:cNvPr id="218" name="1920px-Webysther_20150414193208_-_Martin_Fowler.jpg" descr="1920px-Webysther_20150414193208_-_Martin_Fowler.jpg"/>
          <p:cNvPicPr>
            <a:picLocks noChangeAspect="1"/>
          </p:cNvPicPr>
          <p:nvPr/>
        </p:nvPicPr>
        <p:blipFill>
          <a:blip r:embed="rId2"/>
          <a:stretch>
            <a:fillRect/>
          </a:stretch>
        </p:blipFill>
        <p:spPr>
          <a:xfrm>
            <a:off x="8364837" y="1932221"/>
            <a:ext cx="3270776" cy="4361034"/>
          </a:xfrm>
          <a:prstGeom prst="rect">
            <a:avLst/>
          </a:prstGeom>
          <a:ln w="12700">
            <a:miter lim="400000"/>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1288</TotalTime>
  <Words>1412</Words>
  <Application>Microsoft Office PowerPoint</Application>
  <PresentationFormat>Widescreen</PresentationFormat>
  <Paragraphs>162</Paragraphs>
  <Slides>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Helvetica</vt:lpstr>
      <vt:lpstr>Helvetica Neue Medium</vt:lpstr>
      <vt:lpstr>Verdana</vt:lpstr>
      <vt:lpstr>Office Theme</vt:lpstr>
      <vt:lpstr>CS 4350: Fundamentals of Software Engineering Lesson 1.1 Course Introduction</vt:lpstr>
      <vt:lpstr>Instructors</vt:lpstr>
      <vt:lpstr>Teaching Assistants</vt:lpstr>
      <vt:lpstr>Learning Objectives for this Lesson</vt:lpstr>
      <vt:lpstr>What is software engineering?</vt:lpstr>
      <vt:lpstr>Good code is necessary but not sufficient</vt:lpstr>
      <vt:lpstr>Software Engineering  Origins: 1960’s</vt:lpstr>
      <vt:lpstr>Software Engineering is about People</vt:lpstr>
      <vt:lpstr>Software Engineering is about People</vt:lpstr>
      <vt:lpstr>How do we write code that people can understand?</vt:lpstr>
      <vt:lpstr>Learning Objectives for this course:</vt:lpstr>
      <vt:lpstr>Approach</vt:lpstr>
      <vt:lpstr>Technology</vt:lpstr>
      <vt:lpstr>Course Mechanics</vt:lpstr>
      <vt:lpstr>Course Mechanics: In-Class Exercises and Tutorials</vt:lpstr>
      <vt:lpstr>Course Mechanics (Wand section)</vt:lpstr>
      <vt:lpstr>Course Requirements</vt:lpstr>
      <vt:lpstr>Grade Appeal Policy</vt:lpstr>
      <vt:lpstr>Late Policy</vt:lpstr>
      <vt:lpstr>Academic Integrity (1)</vt:lpstr>
      <vt:lpstr>Academic Integrity (2)</vt:lpstr>
      <vt:lpstr>Communication</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43</cp:revision>
  <dcterms:created xsi:type="dcterms:W3CDTF">2021-01-07T15:19:22Z</dcterms:created>
  <dcterms:modified xsi:type="dcterms:W3CDTF">2022-01-07T02:58:28Z</dcterms:modified>
</cp:coreProperties>
</file>